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8"/>
  </p:notesMasterIdLst>
  <p:sldIdLst>
    <p:sldId id="256" r:id="rId2"/>
    <p:sldId id="276" r:id="rId3"/>
    <p:sldId id="258" r:id="rId4"/>
    <p:sldId id="274" r:id="rId5"/>
    <p:sldId id="275" r:id="rId6"/>
    <p:sldId id="273" r:id="rId7"/>
    <p:sldId id="277" r:id="rId8"/>
    <p:sldId id="278" r:id="rId9"/>
    <p:sldId id="279" r:id="rId10"/>
    <p:sldId id="292" r:id="rId11"/>
    <p:sldId id="259" r:id="rId12"/>
    <p:sldId id="293" r:id="rId13"/>
    <p:sldId id="260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94" r:id="rId24"/>
    <p:sldId id="295" r:id="rId25"/>
    <p:sldId id="296" r:id="rId26"/>
    <p:sldId id="297" r:id="rId2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ABB54-7973-4C58-88C7-4FA598CF728B}" type="datetimeFigureOut">
              <a:rPr lang="de-DE" smtClean="0"/>
              <a:t>01.12.2019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6DD87-D0DE-49EA-9DBE-039E461C2D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2823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714E5-235D-4993-9826-7C8889CC13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C956FF4-CCD4-4B22-B5E2-3D073DE927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A6AF208-AEAB-4B34-8CD2-45A52B0DF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E7FE4-6350-44D9-8F46-1482633452AD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583BA4-5F5B-4743-9109-EE1AD8609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B454B1-5482-4D1F-9789-8CBF121B3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6710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F7A10-F1B6-41DE-AF4C-C67C4DC8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DF7D4E-7C94-46ED-BC94-AE7761244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277C73-98E1-4F8B-8DA0-6A17F9832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3F849-6283-4893-80FE-9E4C91CBC5D3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07F7E0-992A-4840-8E94-CCAD5A8CE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20E00E-D95F-4AED-964F-86C0727E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9005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724A175-8062-46A7-A9A7-3F8B22EF0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2371C19-7878-4AF4-A8E4-07FCCFF969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9DDFD0A-2806-4C60-9DCD-055F7BAB7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F0E7-3805-4161-ABCD-745B9D7ADA7C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F00793-40FD-4D23-A230-9EE28966B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F6B80D-3E88-40A2-98BF-4CB8AC898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0282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4340B-9CB3-48C0-9919-4616C1DD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645098-B9DB-4796-86D8-1FD17C796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FF29B2-6FFB-4510-BD25-342A6AA68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A24E4-F00E-4250-B43F-B56C81E4BEDF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654E7E-3882-4732-9792-635119191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15FB9E-D4CE-45ED-A906-F48879381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4804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C0479B-4E19-4A52-855E-CD8745392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C0CCC39-0C41-4B19-B976-0D22AF38F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031F81-8417-4C12-AA51-BCB273875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0958B-69CC-4D3B-BD85-E24A3A1D4765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9ED3BE3-57BF-432D-9F7B-4F1CBC7D3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EE02CF-A117-4B34-8D40-F4C64714F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2434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3E97EC-1829-43C0-8431-CF132C3C8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CA77A0-A98F-44D3-BF3A-7F23CB58AE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F9BCD8A-AA2F-4BFA-B78F-AE897968B0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174AFE3-7AD4-40E6-B8B0-D74384D5C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C98-0179-46AD-9415-FD19684B3181}" type="datetime1">
              <a:rPr lang="de-DE" smtClean="0"/>
              <a:t>01.12.2019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97F5D73-7765-41F0-9BE7-85DE77B1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58B8CF4-D6E8-40D0-9195-53C53DFE6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464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BC9D1C-8451-4578-B0EA-4DA48FB9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368EF1C-3837-47F2-B789-A0FB5AD29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7273E87-1298-4D0E-8839-E2CE41D6B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CBF99DF-6E2A-4B4D-9BD8-DEF892F05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AB0E8A7-A348-4FE8-8B70-D7BD28756E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1C18EA5-D79A-47BE-9B55-3AAE35986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CDEDE-2AEB-48CA-AB3F-86F536C07145}" type="datetime1">
              <a:rPr lang="de-DE" smtClean="0"/>
              <a:t>01.12.2019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6F0F87-F71C-4CDD-8FB2-5FAB578F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EB7BAC8-0B09-4885-B759-5D06F25AA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9399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C64D68-5C90-4ABE-9393-3D3BE33F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A814819-CFB2-43E0-AD4D-2D9E75865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6739E-0BE1-4D37-BF03-555D8DECA5B8}" type="datetime1">
              <a:rPr lang="de-DE" smtClean="0"/>
              <a:t>01.12.2019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1EE9536-5CBB-4726-888A-27EF5A42C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4B6CC50-11D4-4954-A8D2-E8BEA9931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5456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F734370-7B6F-4193-BE11-365948A07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B6240-66CA-41EF-9E42-B5D65BB1DB41}" type="datetime1">
              <a:rPr lang="de-DE" smtClean="0"/>
              <a:t>01.12.2019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B03CA79-B686-4B60-A0C6-D9A307C05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36225FD-6D42-49E7-8715-EE40241A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9998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175609-B280-4780-A9B4-26F8457AB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AC7664-503D-470D-8CC1-987A0C505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F8D94FB-233E-455E-8FB1-FCFEC8659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6F379A6-59ED-49CC-A002-CC44EB9D4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0CA36-DFAF-4856-B0C8-E144017E179D}" type="datetime1">
              <a:rPr lang="de-DE" smtClean="0"/>
              <a:t>01.12.2019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98A48DC-334A-4B02-BED8-F229D890D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DC6E87-3CB2-4164-AA75-10C285071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437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72246-DBE6-4BD3-95C9-9C985F4CD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CB1D0F7-D914-42BC-8FEA-07E9E305D2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C457EE2-37B5-41F6-A6F0-A3E7D5E30C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0C1B089-0BA0-49E6-8BA3-956408121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86E8-7C6C-4DB9-A6E2-D6433639582D}" type="datetime1">
              <a:rPr lang="de-DE" smtClean="0"/>
              <a:t>01.12.2019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73C4922-5A7E-410D-9440-15C3204EB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0A4DF2-8C7C-4F8A-B354-E65E7F54C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6340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08B1D2F-31E0-4AC1-BAB5-034C8BE68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943511E-7379-4C1D-83AB-1B906AC720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41925A-7C9A-4D8A-9E80-AA93D62235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7DCAE-299D-4667-9AD6-04BE78C5B6A7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3EDA03-E4F8-42F3-BC0D-1FFBFF069D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861A3F2-534D-4200-BFE5-5630219DB2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3207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F0B46A9-1E9C-4FFF-A558-552196824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26720"/>
            <a:ext cx="10506456" cy="19191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VerbaAlpina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C52A62-95CB-420F-97B4-18A205A1F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3337269"/>
            <a:ext cx="10509504" cy="290568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 err="1"/>
              <a:t>Projektpartner</a:t>
            </a:r>
            <a:r>
              <a:rPr lang="en-US" sz="2200" dirty="0"/>
              <a:t>: Dr. Stephan </a:t>
            </a:r>
            <a:r>
              <a:rPr lang="en-US" sz="2200" dirty="0" err="1"/>
              <a:t>Lücke</a:t>
            </a:r>
            <a:r>
              <a:rPr lang="en-US" sz="2200" dirty="0"/>
              <a:t>, IT-Gruppe </a:t>
            </a:r>
            <a:r>
              <a:rPr lang="en-US" sz="2200" dirty="0" err="1"/>
              <a:t>Geisteswissenschaften</a:t>
            </a:r>
            <a:endParaRPr lang="en-US" sz="22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 err="1"/>
              <a:t>Gruppenmitglieder</a:t>
            </a:r>
            <a:r>
              <a:rPr lang="en-US" sz="2200" dirty="0"/>
              <a:t>: Lena </a:t>
            </a:r>
            <a:r>
              <a:rPr lang="en-US" sz="2200" dirty="0" err="1"/>
              <a:t>Zelinka</a:t>
            </a:r>
            <a:r>
              <a:rPr lang="en-US" sz="2200" dirty="0"/>
              <a:t>, </a:t>
            </a:r>
            <a:r>
              <a:rPr lang="en-US" sz="2200" dirty="0" err="1"/>
              <a:t>Benedikt</a:t>
            </a:r>
            <a:r>
              <a:rPr lang="en-US" sz="2200" dirty="0"/>
              <a:t> </a:t>
            </a:r>
            <a:r>
              <a:rPr lang="en-US" sz="2200" dirty="0" err="1"/>
              <a:t>Arnthof</a:t>
            </a:r>
            <a:r>
              <a:rPr lang="en-US" sz="2200" dirty="0"/>
              <a:t> und Julia </a:t>
            </a:r>
            <a:r>
              <a:rPr lang="en-US" sz="2200" dirty="0" err="1"/>
              <a:t>Höpler</a:t>
            </a:r>
            <a:endParaRPr lang="en-US" sz="22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 err="1"/>
              <a:t>Betreuer</a:t>
            </a:r>
            <a:r>
              <a:rPr lang="en-US" sz="2200" dirty="0"/>
              <a:t>: Dr. André Klima und Patrick Kaiser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/>
              <a:t>Ort: </a:t>
            </a:r>
            <a:r>
              <a:rPr lang="en-US" sz="2200" dirty="0" err="1"/>
              <a:t>Ludwigstr</a:t>
            </a:r>
            <a:r>
              <a:rPr lang="en-US" sz="2200" dirty="0"/>
              <a:t>. 33, München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/>
              <a:t>Datum: 10. </a:t>
            </a:r>
            <a:r>
              <a:rPr lang="en-US" sz="2200" dirty="0" err="1"/>
              <a:t>Dezember</a:t>
            </a:r>
            <a:r>
              <a:rPr lang="en-US" sz="2200" dirty="0"/>
              <a:t> 2019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16216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DF7C04-6932-4361-BD17-E72A4784E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- Georeferenzierung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8DFFE5-B6AD-49B4-893F-5543EC0AA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846EA3-6C29-4473-9DAA-83F0D11B8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5089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34921C-442D-49B9-9F71-69E28C4A6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9EEAEC-41FF-429B-B02B-CF37E4283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Zu Untersuchen: Häufen sich romanische Basistypen in der Nähe von Zentren lat. Inschriftenfunde?</a:t>
            </a:r>
          </a:p>
          <a:p>
            <a:r>
              <a:rPr lang="de-DE" dirty="0"/>
              <a:t>Nicht-romanische Typen: Slavisch und Germanisch</a:t>
            </a:r>
          </a:p>
          <a:p>
            <a:r>
              <a:rPr lang="de-DE" dirty="0"/>
              <a:t>Romanische Basistypen: Vorrömisch und Lateinisch</a:t>
            </a:r>
          </a:p>
          <a:p>
            <a:r>
              <a:rPr lang="de-DE" dirty="0"/>
              <a:t>Aufteilen des Datensatzes in vier Teildatensätze: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gem_vor</a:t>
            </a:r>
            <a:r>
              <a:rPr lang="de-DE" dirty="0"/>
              <a:t>: germanisch-vorrömisch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gem_lat</a:t>
            </a:r>
            <a:r>
              <a:rPr lang="de-DE" dirty="0"/>
              <a:t>: germanisch-lateinisch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sla_vor</a:t>
            </a:r>
            <a:r>
              <a:rPr lang="de-DE" dirty="0"/>
              <a:t>: slavisch-vorrömisch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sla_lat</a:t>
            </a:r>
            <a:r>
              <a:rPr lang="de-DE" dirty="0"/>
              <a:t>: slavisch-lateinisch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Jeweils mit den lat. Inschriften vergleichen</a:t>
            </a:r>
          </a:p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AA2227A-509F-4E01-B0A9-58942AE04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743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995916-25F3-43B0-8ADA-E3673809F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 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7402F7-FD8C-43DD-8B27-13510123A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Zu Untersuchen: Häufen sich lat. Inschriften in der Umgebung von Ortschaften, die auf der Tabula Peutingeriana erscheinen?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53DBC3-11BE-4CEA-8602-60E0294DE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7344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2EFC32-6EEC-4634-9771-852444960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/>
              <a:t>Teilprojekt</a:t>
            </a:r>
            <a:r>
              <a:rPr lang="de-DE"/>
              <a:t> </a:t>
            </a:r>
            <a:r>
              <a:rPr lang="de-DE" b="1"/>
              <a:t>2</a:t>
            </a:r>
            <a:r>
              <a:rPr lang="de-DE"/>
              <a:t> - Romanische Basistypen in der Nähe von lateinischen Inschriftenfunde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4EE341-C4DB-4F6A-8070-739E0BE48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B0E83A-B85D-4A3F-A680-51DC4B6F60DE}" type="slidenum">
              <a:rPr lang="de-DE" smtClean="0"/>
              <a:t>13</a:t>
            </a:fld>
            <a:endParaRPr lang="de-DE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4CEB7F3D-1FB5-4029-9314-7BA54C6CD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7180"/>
            <a:ext cx="7229563" cy="4132678"/>
          </a:xfrm>
        </p:spPr>
      </p:pic>
    </p:spTree>
    <p:extLst>
      <p:ext uri="{BB962C8B-B14F-4D97-AF65-F5344CB8AC3E}">
        <p14:creationId xmlns:p14="http://schemas.microsoft.com/office/powerpoint/2010/main" val="952315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921935-8721-464E-A7EF-4317D3CD2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7B448F6-C6A1-4E59-A225-77C8CFE28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14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5311D711-B201-4E12-B055-B3B18143B1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7214"/>
            <a:ext cx="7462688" cy="4665661"/>
          </a:xfrm>
        </p:spPr>
      </p:pic>
    </p:spTree>
    <p:extLst>
      <p:ext uri="{BB962C8B-B14F-4D97-AF65-F5344CB8AC3E}">
        <p14:creationId xmlns:p14="http://schemas.microsoft.com/office/powerpoint/2010/main" val="1299771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F6C721-D81F-46FB-9BC4-B92281AC5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01AD64-A49B-40C7-BA9A-D995B952E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15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D15FD8F1-D7B7-4E9C-A072-73AFB4E79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90700"/>
            <a:ext cx="7302721" cy="4565650"/>
          </a:xfrm>
        </p:spPr>
      </p:pic>
    </p:spTree>
    <p:extLst>
      <p:ext uri="{BB962C8B-B14F-4D97-AF65-F5344CB8AC3E}">
        <p14:creationId xmlns:p14="http://schemas.microsoft.com/office/powerpoint/2010/main" val="2909636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FE7461-9ED7-470E-A0FF-A473829CA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F357831-23ED-4825-8512-9BE6414A8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B0E83A-B85D-4A3F-A680-51DC4B6F60DE}" type="slidenum">
              <a:rPr lang="de-DE" smtClean="0"/>
              <a:pPr>
                <a:spcAft>
                  <a:spcPts val="600"/>
                </a:spcAft>
              </a:pPr>
              <a:t>16</a:t>
            </a:fld>
            <a:endParaRPr lang="de-DE"/>
          </a:p>
        </p:txBody>
      </p:sp>
      <p:pic>
        <p:nvPicPr>
          <p:cNvPr id="19" name="Inhaltsplatzhalter 18">
            <a:extLst>
              <a:ext uri="{FF2B5EF4-FFF2-40B4-BE49-F238E27FC236}">
                <a16:creationId xmlns:a16="http://schemas.microsoft.com/office/drawing/2014/main" id="{A35640CF-5991-477F-B6DB-1C63915E2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" t="8538" r="2036" b="11390"/>
          <a:stretch/>
        </p:blipFill>
        <p:spPr>
          <a:xfrm>
            <a:off x="838200" y="1690688"/>
            <a:ext cx="9131028" cy="4665662"/>
          </a:xfrm>
        </p:spPr>
      </p:pic>
    </p:spTree>
    <p:extLst>
      <p:ext uri="{BB962C8B-B14F-4D97-AF65-F5344CB8AC3E}">
        <p14:creationId xmlns:p14="http://schemas.microsoft.com/office/powerpoint/2010/main" val="139981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80BC22-4AEB-4E09-A044-6D4185FD2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2BC85B-5D02-4034-8E35-241317E55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17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BB507F63-4A8C-40CF-A2AA-97B8EEA16F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3190"/>
            <a:ext cx="7234759" cy="4523160"/>
          </a:xfrm>
        </p:spPr>
      </p:pic>
    </p:spTree>
    <p:extLst>
      <p:ext uri="{BB962C8B-B14F-4D97-AF65-F5344CB8AC3E}">
        <p14:creationId xmlns:p14="http://schemas.microsoft.com/office/powerpoint/2010/main" val="1131684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357A7E-B8C9-44BD-A997-7018780ED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1043380-371F-4720-B3BB-EF5827888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18</a:t>
            </a:fld>
            <a:endParaRPr lang="de-DE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060F5091-4F41-48A4-A301-A9B253616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2336" r="1365" b="10808"/>
          <a:stretch/>
        </p:blipFill>
        <p:spPr>
          <a:xfrm>
            <a:off x="838200" y="1943100"/>
            <a:ext cx="9052178" cy="4413250"/>
          </a:xfrm>
        </p:spPr>
      </p:pic>
    </p:spTree>
    <p:extLst>
      <p:ext uri="{BB962C8B-B14F-4D97-AF65-F5344CB8AC3E}">
        <p14:creationId xmlns:p14="http://schemas.microsoft.com/office/powerpoint/2010/main" val="2815349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4C999C-6CAB-41E0-9522-F4DB4BD3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8FE396-5A7D-4925-B0D1-6D8BF187C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19</a:t>
            </a:fld>
            <a:endParaRPr lang="de-DE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A8DF9F6A-9B85-448F-BFB7-A713B1FC5E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47850"/>
            <a:ext cx="7219950" cy="4513902"/>
          </a:xfrm>
        </p:spPr>
      </p:pic>
    </p:spTree>
    <p:extLst>
      <p:ext uri="{BB962C8B-B14F-4D97-AF65-F5344CB8AC3E}">
        <p14:creationId xmlns:p14="http://schemas.microsoft.com/office/powerpoint/2010/main" val="3335010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E27C0C-893B-4FD0-A555-CBCDE78C8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334454-FF5D-4906-ACA6-957274B5C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0"/>
            <a:r>
              <a:rPr lang="de-DE" b="1" dirty="0" err="1">
                <a:solidFill>
                  <a:prstClr val="black"/>
                </a:solidFill>
              </a:rPr>
              <a:t>VerbaAlpina</a:t>
            </a:r>
            <a:endParaRPr lang="de-DE" b="1" dirty="0">
              <a:solidFill>
                <a:prstClr val="black"/>
              </a:solidFill>
            </a:endParaRP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Projektbeschreibung</a:t>
            </a: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Studiendesign</a:t>
            </a: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die Teilprojekte im Überblick</a:t>
            </a:r>
          </a:p>
          <a:p>
            <a:pPr lvl="0"/>
            <a:r>
              <a:rPr lang="de-DE" b="1" dirty="0">
                <a:solidFill>
                  <a:prstClr val="black"/>
                </a:solidFill>
              </a:rPr>
              <a:t>Teilprojekt</a:t>
            </a:r>
            <a:r>
              <a:rPr lang="de-DE" dirty="0">
                <a:solidFill>
                  <a:prstClr val="black"/>
                </a:solidFill>
              </a:rPr>
              <a:t> </a:t>
            </a:r>
            <a:r>
              <a:rPr lang="de-DE" b="1" dirty="0">
                <a:solidFill>
                  <a:prstClr val="black"/>
                </a:solidFill>
              </a:rPr>
              <a:t>1</a:t>
            </a:r>
            <a:r>
              <a:rPr lang="de-DE" dirty="0">
                <a:solidFill>
                  <a:prstClr val="black"/>
                </a:solidFill>
              </a:rPr>
              <a:t>: Crowdsourcing</a:t>
            </a: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</a:t>
            </a:r>
            <a:r>
              <a:rPr lang="de-DE" dirty="0" err="1">
                <a:solidFill>
                  <a:prstClr val="black"/>
                </a:solidFill>
              </a:rPr>
              <a:t>Chronoreferenzierung</a:t>
            </a:r>
            <a:endParaRPr lang="de-DE" dirty="0">
              <a:solidFill>
                <a:prstClr val="black"/>
              </a:solidFill>
            </a:endParaRP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Georeferenzierung</a:t>
            </a:r>
          </a:p>
          <a:p>
            <a:pPr lvl="0"/>
            <a:r>
              <a:rPr lang="de-DE" b="1" dirty="0">
                <a:solidFill>
                  <a:prstClr val="black"/>
                </a:solidFill>
              </a:rPr>
              <a:t>Teilprojekt</a:t>
            </a:r>
            <a:r>
              <a:rPr lang="de-DE" dirty="0">
                <a:solidFill>
                  <a:prstClr val="black"/>
                </a:solidFill>
              </a:rPr>
              <a:t> </a:t>
            </a:r>
            <a:r>
              <a:rPr lang="de-DE" b="1" dirty="0">
                <a:solidFill>
                  <a:prstClr val="black"/>
                </a:solidFill>
              </a:rPr>
              <a:t>2</a:t>
            </a:r>
            <a:r>
              <a:rPr lang="de-DE" dirty="0">
                <a:solidFill>
                  <a:prstClr val="black"/>
                </a:solidFill>
              </a:rPr>
              <a:t>: </a:t>
            </a:r>
          </a:p>
          <a:p>
            <a:pPr marL="457200" lvl="1" indent="0">
              <a:buNone/>
            </a:pPr>
            <a:r>
              <a:rPr lang="de-DE" dirty="0">
                <a:solidFill>
                  <a:prstClr val="black"/>
                </a:solidFill>
              </a:rPr>
              <a:t>	- Romanische Basistypen in der Nähe von lat. Inschriftenfunde</a:t>
            </a:r>
          </a:p>
          <a:p>
            <a:pPr marL="457200" lvl="1" indent="0">
              <a:buNone/>
            </a:pPr>
            <a:r>
              <a:rPr lang="de-DE" dirty="0">
                <a:solidFill>
                  <a:prstClr val="black"/>
                </a:solidFill>
              </a:rPr>
              <a:t>	- Vergleich der Fundorte der lat. Inschriften mit der Tabula Peutingeriana</a:t>
            </a:r>
          </a:p>
          <a:p>
            <a:pPr marL="457200" lvl="1" indent="0">
              <a:buNone/>
            </a:pPr>
            <a:r>
              <a:rPr lang="de-DE" dirty="0">
                <a:solidFill>
                  <a:prstClr val="black"/>
                </a:solidFill>
              </a:rPr>
              <a:t>	- </a:t>
            </a:r>
          </a:p>
          <a:p>
            <a:pPr lvl="0"/>
            <a:r>
              <a:rPr lang="de-DE" b="1" dirty="0">
                <a:solidFill>
                  <a:prstClr val="black"/>
                </a:solidFill>
              </a:rPr>
              <a:t>Fazit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8BF319A-1CD3-45DF-ADCF-E06C36087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6045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326546-403A-473F-9FC5-867D835CC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B6327FC-D354-48F3-8231-3F5ACA329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B0E83A-B85D-4A3F-A680-51DC4B6F60DE}" type="slidenum">
              <a:rPr lang="de-DE" smtClean="0"/>
              <a:t>20</a:t>
            </a:fld>
            <a:endParaRPr lang="de-DE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311163A4-901C-42C3-9133-97D3224CB6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" b="5152"/>
          <a:stretch/>
        </p:blipFill>
        <p:spPr>
          <a:xfrm>
            <a:off x="838199" y="1838324"/>
            <a:ext cx="7547959" cy="4518025"/>
          </a:xfrm>
        </p:spPr>
      </p:pic>
    </p:spTree>
    <p:extLst>
      <p:ext uri="{BB962C8B-B14F-4D97-AF65-F5344CB8AC3E}">
        <p14:creationId xmlns:p14="http://schemas.microsoft.com/office/powerpoint/2010/main" val="2057562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2C5751-EB39-4E5E-B001-CE119D89B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B3ABF7-6A8E-47D2-9DBD-36397D78E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21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DF79B887-6BC6-4EF3-A201-BBFAEE2B42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9"/>
            <a:ext cx="7467600" cy="4668732"/>
          </a:xfrm>
        </p:spPr>
      </p:pic>
    </p:spTree>
    <p:extLst>
      <p:ext uri="{BB962C8B-B14F-4D97-AF65-F5344CB8AC3E}">
        <p14:creationId xmlns:p14="http://schemas.microsoft.com/office/powerpoint/2010/main" val="2031895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31DB86-1127-468B-A739-3AB53661D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5191007-AB1D-4C4A-A784-B6382CE84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22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9FD89532-7FD9-4E9F-BA43-60B12A9B8B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09750"/>
            <a:ext cx="7272250" cy="4546600"/>
          </a:xfrm>
        </p:spPr>
      </p:pic>
    </p:spTree>
    <p:extLst>
      <p:ext uri="{BB962C8B-B14F-4D97-AF65-F5344CB8AC3E}">
        <p14:creationId xmlns:p14="http://schemas.microsoft.com/office/powerpoint/2010/main" val="30855002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2F236C-6246-4204-947A-71C33FF07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82D97C-5B87-4155-895A-4AE2F7E30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BCD7642-DA94-4C1E-B946-998A387A2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818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23790B-F700-470E-A32C-325A4ECC1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241FB2-0892-4CB3-8191-F1B57D4A1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29363D-6A0E-4C79-9351-6DAB9749F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11235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3C888D-6379-4034-B779-97978D68C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1569C6-67C6-427E-A1E7-55EFBB637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2B46A9D-E0F8-46ED-A532-657FA0CFE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40031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D49DB4-3A35-4BA6-8F1E-B714C0FCA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1DE048-930C-4E80-980F-8E24F94D7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7F6009B-040D-4BC8-8917-B1DA36B50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389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C36CE9-9DA0-412D-A67D-CDA6096F1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VerbaAlpina</a:t>
            </a:r>
            <a:r>
              <a:rPr lang="de-DE" dirty="0"/>
              <a:t> – Projektbeschreibung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AE4539-B262-47C8-9CA9-B4A177C59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3725"/>
            <a:ext cx="10515600" cy="4351338"/>
          </a:xfrm>
        </p:spPr>
        <p:txBody>
          <a:bodyPr>
            <a:normAutofit/>
          </a:bodyPr>
          <a:lstStyle/>
          <a:p>
            <a:pPr lvl="0"/>
            <a:r>
              <a:rPr lang="de-DE" dirty="0"/>
              <a:t>ein seit 2014 von der DFG gefördertes Langzeitprojekt</a:t>
            </a:r>
          </a:p>
          <a:p>
            <a:pPr lvl="0"/>
            <a:r>
              <a:rPr lang="de-DE" dirty="0"/>
              <a:t>Ziel des Projekts: systematische Sprach- und politische Grenzen überschreitende Sammlung von Bezeichnungen, die im Alpenraum für ausgewählte Konzepte gebräuchlich sind oder waren</a:t>
            </a:r>
          </a:p>
          <a:p>
            <a:r>
              <a:rPr lang="de-DE" dirty="0"/>
              <a:t>Bezeichnung: idealisierte Instanz eines geschriebenen, gesprochenen oder gedachten Wortes</a:t>
            </a:r>
          </a:p>
          <a:p>
            <a:r>
              <a:rPr lang="de-DE" dirty="0"/>
              <a:t>Konzept: außersprachliche Kategorie</a:t>
            </a:r>
          </a:p>
          <a:p>
            <a:pPr lvl="0"/>
            <a:r>
              <a:rPr lang="de-DE" dirty="0">
                <a:solidFill>
                  <a:srgbClr val="FF0000"/>
                </a:solidFill>
              </a:rPr>
              <a:t>Sprachgebiete (</a:t>
            </a:r>
            <a:r>
              <a:rPr lang="de-DE" dirty="0" err="1">
                <a:solidFill>
                  <a:srgbClr val="FF0000"/>
                </a:solidFill>
              </a:rPr>
              <a:t>Map</a:t>
            </a:r>
            <a:r>
              <a:rPr lang="de-DE" dirty="0">
                <a:solidFill>
                  <a:srgbClr val="FF0000"/>
                </a:solidFill>
              </a:rPr>
              <a:t>)</a:t>
            </a:r>
          </a:p>
          <a:p>
            <a:pPr lvl="0"/>
            <a:endParaRPr lang="de-DE" dirty="0"/>
          </a:p>
          <a:p>
            <a:endParaRPr lang="de-DE" sz="1600" dirty="0"/>
          </a:p>
          <a:p>
            <a:endParaRPr lang="de-DE" sz="160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9A93553-7240-4C5D-881E-86589DBF1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4829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24EB8C-ED1A-49CE-A700-88A962AB9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VerbaAlpina</a:t>
            </a:r>
            <a:r>
              <a:rPr lang="de-DE" b="1" dirty="0"/>
              <a:t> </a:t>
            </a:r>
            <a:r>
              <a:rPr lang="de-DE" dirty="0"/>
              <a:t>- Studiendesign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4359A8-C299-453C-A9C4-1A2322ED7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de-DE" dirty="0"/>
              <a:t>Sammeln von georeferenzierten Sprachdaten</a:t>
            </a:r>
          </a:p>
          <a:p>
            <a:pPr lvl="0"/>
            <a:r>
              <a:rPr lang="de-DE" dirty="0"/>
              <a:t>Gesammeltes Material stammt aus Sprachatlanten </a:t>
            </a:r>
          </a:p>
          <a:p>
            <a:pPr lvl="0"/>
            <a:r>
              <a:rPr lang="de-DE" dirty="0"/>
              <a:t>Ergänzung um weitere Daten (u.a. Fundorte lateinischer Inschriften im Alpenraum)</a:t>
            </a:r>
          </a:p>
          <a:p>
            <a:pPr lvl="0"/>
            <a:r>
              <a:rPr lang="de-DE" dirty="0"/>
              <a:t>Ausgleich von Inkonsistenzen im Atlasmaterial durch das sog. Crowdsourcing</a:t>
            </a:r>
          </a:p>
          <a:p>
            <a:pPr lvl="0"/>
            <a:r>
              <a:rPr lang="de-DE" dirty="0"/>
              <a:t>Crowdsourcing: Informanten im Internet sollen dialektale Bezeichnungen der für VA relevanten Konzepte beisteuern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1B3CD7-77F4-4AA3-8F01-49A816997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2575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557CB4-205E-474D-88C6-4FD76F6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VerbaAlpina</a:t>
            </a:r>
            <a:r>
              <a:rPr lang="de-DE" dirty="0"/>
              <a:t> – die Teilprojekte im Überblick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7D0237-EC3D-42A5-8BF3-B4508A3C4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b="1" dirty="0"/>
              <a:t>1. Teilprojekt: </a:t>
            </a:r>
          </a:p>
          <a:p>
            <a:pPr marL="0" indent="0">
              <a:buNone/>
            </a:pPr>
            <a:r>
              <a:rPr lang="de-DE" dirty="0"/>
              <a:t>	Untersuchen des Crowdsourcings auf 	Georeferenzierung und 	</a:t>
            </a:r>
            <a:r>
              <a:rPr lang="de-DE" dirty="0" err="1"/>
              <a:t>Chronoreferenzierung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b="1" dirty="0"/>
              <a:t>2. Teilprojekt: </a:t>
            </a:r>
          </a:p>
          <a:p>
            <a:pPr marL="0" indent="0" fontAlgn="base">
              <a:buNone/>
            </a:pPr>
            <a:r>
              <a:rPr lang="de-DE" dirty="0"/>
              <a:t>	- Häufung romanischer Basistypen in der Nähe von Zentren 	lateinischer Inschriftenfunde?</a:t>
            </a:r>
          </a:p>
          <a:p>
            <a:pPr marL="0" indent="0" fontAlgn="base">
              <a:buNone/>
            </a:pPr>
            <a:r>
              <a:rPr lang="de-DE" dirty="0"/>
              <a:t>	- Häufung lateinischer Inschriften in der Umgebung von 	Ortschaften, die auf der Tabula Peutingeriana erscheinen?</a:t>
            </a:r>
          </a:p>
          <a:p>
            <a:pPr marL="0" indent="0" fontAlgn="base">
              <a:buNone/>
            </a:pPr>
            <a:r>
              <a:rPr lang="de-DE" dirty="0"/>
              <a:t>	</a:t>
            </a:r>
            <a:r>
              <a:rPr lang="de-DE" dirty="0">
                <a:sym typeface="Wingdings" panose="05000000000000000000" pitchFamily="2" charset="2"/>
              </a:rPr>
              <a:t> Vergleich der Geodaten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A9FA37-A617-4755-8846-34ECA1F37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5927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5E9A2-2914-4976-A4E0-DC4A0C51C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>
            <a:normAutofit/>
          </a:bodyPr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</a:t>
            </a:r>
            <a:r>
              <a:rPr lang="de-DE" dirty="0" err="1"/>
              <a:t>Chronoreferenzierung</a:t>
            </a:r>
            <a:endParaRPr lang="de-DE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2D4AAE-B19A-42CF-836A-DE6E1BC8B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endParaRPr lang="de-DE" sz="2000" dirty="0"/>
          </a:p>
          <a:p>
            <a:pPr lvl="1"/>
            <a:endParaRPr lang="de-DE" sz="20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9211C1-136E-4670-A75E-736840ED5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B0E83A-B85D-4A3F-A680-51DC4B6F60DE}" type="slidenum">
              <a:rPr lang="de-DE" smtClean="0"/>
              <a:pPr>
                <a:spcAft>
                  <a:spcPts val="600"/>
                </a:spcAft>
              </a:pPr>
              <a:t>6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8D4BAB3-20F1-4D19-9718-138AF675357F}"/>
              </a:ext>
            </a:extLst>
          </p:cNvPr>
          <p:cNvSpPr txBox="1"/>
          <p:nvPr/>
        </p:nvSpPr>
        <p:spPr>
          <a:xfrm>
            <a:off x="838200" y="1279009"/>
            <a:ext cx="7309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Publicity-Aktionen und Eintragungen ins Crowdsourcing-Tool im Jahr 2017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3C514DC-BA75-4B87-952F-FDED12365F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52589"/>
            <a:ext cx="7327761" cy="488632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BAD46814-3B48-4D39-9C73-53E86EF20F5C}"/>
              </a:ext>
            </a:extLst>
          </p:cNvPr>
          <p:cNvSpPr/>
          <p:nvPr/>
        </p:nvSpPr>
        <p:spPr>
          <a:xfrm>
            <a:off x="8437989" y="1847851"/>
            <a:ext cx="2915811" cy="1733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BFC86A5-AA72-4484-B467-F819AF3E2295}"/>
              </a:ext>
            </a:extLst>
          </p:cNvPr>
          <p:cNvSpPr txBox="1"/>
          <p:nvPr/>
        </p:nvSpPr>
        <p:spPr>
          <a:xfrm>
            <a:off x="8437989" y="1847851"/>
            <a:ext cx="29158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Legende</a:t>
            </a:r>
          </a:p>
          <a:p>
            <a:r>
              <a:rPr lang="de-DE" dirty="0"/>
              <a:t>        Publicity-Aktionen</a:t>
            </a:r>
          </a:p>
          <a:p>
            <a:endParaRPr lang="de-DE" dirty="0"/>
          </a:p>
          <a:p>
            <a:r>
              <a:rPr lang="de-DE" dirty="0"/>
              <a:t>        Einträge in das  </a:t>
            </a:r>
          </a:p>
          <a:p>
            <a:r>
              <a:rPr lang="de-DE" dirty="0"/>
              <a:t>        </a:t>
            </a:r>
            <a:r>
              <a:rPr lang="de-DE" dirty="0" err="1"/>
              <a:t>Crowdsourcingtool</a:t>
            </a:r>
            <a:r>
              <a:rPr lang="de-DE" dirty="0"/>
              <a:t>      </a:t>
            </a:r>
          </a:p>
          <a:p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86D4F9-E3AE-4941-AEC9-1DF2EC0BE2CF}"/>
              </a:ext>
            </a:extLst>
          </p:cNvPr>
          <p:cNvSpPr/>
          <p:nvPr/>
        </p:nvSpPr>
        <p:spPr>
          <a:xfrm>
            <a:off x="8610600" y="2225288"/>
            <a:ext cx="161925" cy="16455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C4C6F38-DDE1-4813-8CAB-1D053119B897}"/>
              </a:ext>
            </a:extLst>
          </p:cNvPr>
          <p:cNvSpPr/>
          <p:nvPr/>
        </p:nvSpPr>
        <p:spPr>
          <a:xfrm>
            <a:off x="8610600" y="2767279"/>
            <a:ext cx="161925" cy="1645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907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BA577C-3B67-477A-822C-0244C54EF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</a:t>
            </a:r>
            <a:r>
              <a:rPr lang="de-DE" dirty="0" err="1"/>
              <a:t>Chronoreferenzierung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B0412170-C066-4855-A6AD-C943C7EFE2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52589"/>
            <a:ext cx="7315857" cy="4878386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AC71E73-5D72-4F4C-97D1-CBAACABFE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B0E83A-B85D-4A3F-A680-51DC4B6F60DE}" type="slidenum">
              <a:rPr lang="de-DE" smtClean="0"/>
              <a:t>7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DB80EDA-A7AF-48AB-A786-22A9F80D02A0}"/>
              </a:ext>
            </a:extLst>
          </p:cNvPr>
          <p:cNvSpPr txBox="1"/>
          <p:nvPr/>
        </p:nvSpPr>
        <p:spPr>
          <a:xfrm>
            <a:off x="838200" y="1283256"/>
            <a:ext cx="7309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Publicity-Aktionen und Eintragungen ins Crowdsourcing-Tool im Jahr 2018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9D4B705-2773-4949-9864-F9CBFBD4947F}"/>
              </a:ext>
            </a:extLst>
          </p:cNvPr>
          <p:cNvSpPr txBox="1"/>
          <p:nvPr/>
        </p:nvSpPr>
        <p:spPr>
          <a:xfrm>
            <a:off x="8437989" y="1847851"/>
            <a:ext cx="29158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Legende</a:t>
            </a:r>
          </a:p>
          <a:p>
            <a:r>
              <a:rPr lang="de-DE" dirty="0"/>
              <a:t>        Publicity-Aktionen</a:t>
            </a:r>
          </a:p>
          <a:p>
            <a:endParaRPr lang="de-DE" dirty="0"/>
          </a:p>
          <a:p>
            <a:r>
              <a:rPr lang="de-DE" dirty="0"/>
              <a:t>        Einträge in das  </a:t>
            </a:r>
          </a:p>
          <a:p>
            <a:r>
              <a:rPr lang="de-DE" dirty="0"/>
              <a:t>        </a:t>
            </a:r>
            <a:r>
              <a:rPr lang="de-DE" dirty="0" err="1"/>
              <a:t>Crowdsourcingtool</a:t>
            </a:r>
            <a:r>
              <a:rPr lang="de-DE" dirty="0"/>
              <a:t>      </a:t>
            </a:r>
          </a:p>
          <a:p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E769F8C-08DB-4D47-BB4B-E4A8B0638255}"/>
              </a:ext>
            </a:extLst>
          </p:cNvPr>
          <p:cNvSpPr/>
          <p:nvPr/>
        </p:nvSpPr>
        <p:spPr>
          <a:xfrm>
            <a:off x="8437989" y="1847851"/>
            <a:ext cx="2915811" cy="1733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C793260-D6DC-4456-9D9F-3A115E1B6642}"/>
              </a:ext>
            </a:extLst>
          </p:cNvPr>
          <p:cNvSpPr/>
          <p:nvPr/>
        </p:nvSpPr>
        <p:spPr>
          <a:xfrm>
            <a:off x="8610600" y="2225288"/>
            <a:ext cx="161925" cy="16455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CEFA41E-B3AC-41DE-8D1A-97875566F06B}"/>
              </a:ext>
            </a:extLst>
          </p:cNvPr>
          <p:cNvSpPr/>
          <p:nvPr/>
        </p:nvSpPr>
        <p:spPr>
          <a:xfrm>
            <a:off x="8610600" y="2767279"/>
            <a:ext cx="161925" cy="1645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5330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97305-84CB-4C2D-816D-FC067DE13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</a:t>
            </a:r>
            <a:r>
              <a:rPr lang="de-DE" dirty="0" err="1"/>
              <a:t>Chronoreferenzierung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CA2D14D0-37E3-49E8-8CAE-8B7821527C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43063"/>
            <a:ext cx="7427179" cy="4952618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0CDFCF0-70B4-436C-A28B-EF32C5140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8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CC85BFA-2850-48CF-B30A-F3FA755ECB66}"/>
              </a:ext>
            </a:extLst>
          </p:cNvPr>
          <p:cNvSpPr txBox="1"/>
          <p:nvPr/>
        </p:nvSpPr>
        <p:spPr>
          <a:xfrm>
            <a:off x="838200" y="1260572"/>
            <a:ext cx="7309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Publicity-Aktionen und Eintragungen ins Crowdsourcing-Tool im Jahr 2019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CBD3D95-4196-4F1B-BE82-5F2A93D2C134}"/>
              </a:ext>
            </a:extLst>
          </p:cNvPr>
          <p:cNvSpPr/>
          <p:nvPr/>
        </p:nvSpPr>
        <p:spPr>
          <a:xfrm>
            <a:off x="8437989" y="1847851"/>
            <a:ext cx="2915811" cy="1733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8C9032E7-55C1-435C-A404-38449EF95BEF}"/>
              </a:ext>
            </a:extLst>
          </p:cNvPr>
          <p:cNvSpPr txBox="1"/>
          <p:nvPr/>
        </p:nvSpPr>
        <p:spPr>
          <a:xfrm>
            <a:off x="8437989" y="1847851"/>
            <a:ext cx="29158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Legende</a:t>
            </a:r>
          </a:p>
          <a:p>
            <a:r>
              <a:rPr lang="de-DE" dirty="0"/>
              <a:t>        Publicity-Aktionen</a:t>
            </a:r>
          </a:p>
          <a:p>
            <a:endParaRPr lang="de-DE" dirty="0"/>
          </a:p>
          <a:p>
            <a:r>
              <a:rPr lang="de-DE" dirty="0"/>
              <a:t>        Einträge in das  </a:t>
            </a:r>
          </a:p>
          <a:p>
            <a:r>
              <a:rPr lang="de-DE" dirty="0"/>
              <a:t>        </a:t>
            </a:r>
            <a:r>
              <a:rPr lang="de-DE" dirty="0" err="1"/>
              <a:t>Crowdsourcingtool</a:t>
            </a:r>
            <a:r>
              <a:rPr lang="de-DE" dirty="0"/>
              <a:t>      </a:t>
            </a:r>
          </a:p>
          <a:p>
            <a:endParaRPr lang="de-DE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524E2BC-2B5A-412D-8BC2-5E267A5D68F4}"/>
              </a:ext>
            </a:extLst>
          </p:cNvPr>
          <p:cNvSpPr/>
          <p:nvPr/>
        </p:nvSpPr>
        <p:spPr>
          <a:xfrm>
            <a:off x="8610600" y="2225288"/>
            <a:ext cx="161925" cy="16455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918E9B1-0D96-4040-BE1B-41316153CA55}"/>
              </a:ext>
            </a:extLst>
          </p:cNvPr>
          <p:cNvSpPr/>
          <p:nvPr/>
        </p:nvSpPr>
        <p:spPr>
          <a:xfrm>
            <a:off x="8610600" y="2767279"/>
            <a:ext cx="161925" cy="1645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698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46D7E4-2F92-4D1D-9942-A38CBDF3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Georeferenzierung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C72D40B1-CAFC-4A32-9EDB-5A4130601A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1333500"/>
            <a:ext cx="7067467" cy="5301535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0BA9F6B-7814-4B7F-962D-F555C6BC1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9</a:t>
            </a:fld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9A3692A-73D1-408D-BCB4-50DB4E0B90DC}"/>
              </a:ext>
            </a:extLst>
          </p:cNvPr>
          <p:cNvSpPr txBox="1"/>
          <p:nvPr/>
        </p:nvSpPr>
        <p:spPr>
          <a:xfrm>
            <a:off x="8791575" y="199072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         Power User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5C54A878-2B87-4D66-8DE3-699E3A5A443D}"/>
              </a:ext>
            </a:extLst>
          </p:cNvPr>
          <p:cNvSpPr/>
          <p:nvPr/>
        </p:nvSpPr>
        <p:spPr>
          <a:xfrm>
            <a:off x="8982075" y="2070616"/>
            <a:ext cx="200025" cy="20955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FA4A274-80A2-430F-9DA6-80DCB42432DB}"/>
              </a:ext>
            </a:extLst>
          </p:cNvPr>
          <p:cNvSpPr/>
          <p:nvPr/>
        </p:nvSpPr>
        <p:spPr>
          <a:xfrm>
            <a:off x="8791575" y="1914525"/>
            <a:ext cx="1876425" cy="542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6593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Grüngelb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463</Words>
  <Application>Microsoft Office PowerPoint</Application>
  <PresentationFormat>Breitbild</PresentationFormat>
  <Paragraphs>116</Paragraphs>
  <Slides>26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Wingdings</vt:lpstr>
      <vt:lpstr>Office</vt:lpstr>
      <vt:lpstr>VerbaAlpina</vt:lpstr>
      <vt:lpstr>Gliederung</vt:lpstr>
      <vt:lpstr>VerbaAlpina – Projektbeschreibung</vt:lpstr>
      <vt:lpstr>VerbaAlpina - Studiendesign</vt:lpstr>
      <vt:lpstr>VerbaAlpina – die Teilprojekte im Überblick</vt:lpstr>
      <vt:lpstr>Teilprojekt 1 – Chronoreferenzierung</vt:lpstr>
      <vt:lpstr>Teilprojekt 1 – Chronoreferenzierung</vt:lpstr>
      <vt:lpstr>Teilprojekt 1 – Chronoreferenzierung</vt:lpstr>
      <vt:lpstr>Teilprojekt 1 – Georeferenzierung</vt:lpstr>
      <vt:lpstr>Teilprojekt 1 - Georeferenzierung</vt:lpstr>
      <vt:lpstr>Teilprojekt 2 </vt:lpstr>
      <vt:lpstr>Teilprojekt 2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– Vergleich der lat. Inschriften mit der Tabula Peutingeriana</vt:lpstr>
      <vt:lpstr>Teilprojekt 2 – Vergleich der lat. Inschriften mit der Tabula Peutingeriana</vt:lpstr>
      <vt:lpstr>Teilprojekt 2 – Vergleich der lat. Inschriften mit der Tabula Peutingeriana</vt:lpstr>
      <vt:lpstr>Teilprojekt 2 – Vergleich der lat. Inschriften mit der Tabula Peutingeriana</vt:lpstr>
      <vt:lpstr>Teilprojekt 2 – Vergleich der lat. Inschriften mit der Tabula Peutingeriana</vt:lpstr>
      <vt:lpstr>Fazit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VerbaAlpina</dc:title>
  <dc:creator>Julia Höpler</dc:creator>
  <cp:lastModifiedBy>Julia Höpler</cp:lastModifiedBy>
  <cp:revision>11</cp:revision>
  <dcterms:created xsi:type="dcterms:W3CDTF">2019-12-01T10:31:02Z</dcterms:created>
  <dcterms:modified xsi:type="dcterms:W3CDTF">2019-12-01T11:28:38Z</dcterms:modified>
</cp:coreProperties>
</file>